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309" r:id="rId5"/>
    <p:sldId id="310" r:id="rId6"/>
    <p:sldId id="311" r:id="rId7"/>
    <p:sldId id="324" r:id="rId8"/>
    <p:sldId id="326" r:id="rId9"/>
    <p:sldId id="320" r:id="rId10"/>
    <p:sldId id="313" r:id="rId11"/>
    <p:sldId id="327" r:id="rId12"/>
    <p:sldId id="328" r:id="rId13"/>
    <p:sldId id="329" r:id="rId14"/>
    <p:sldId id="322" r:id="rId15"/>
    <p:sldId id="32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4"/>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5298434" y="1093694"/>
            <a:ext cx="6135624" cy="2617694"/>
          </a:xfrm>
        </p:spPr>
        <p:txBody>
          <a:bodyPr/>
          <a:lstStyle/>
          <a:p>
            <a:r>
              <a:rPr lang="en-US" sz="4800" dirty="0">
                <a:solidFill>
                  <a:srgbClr val="00B0F0"/>
                </a:solidFill>
                <a:latin typeface="Algerian" panose="04020705040A02060702" pitchFamily="82" charset="0"/>
              </a:rPr>
              <a:t>Books recommendation system</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a:xfrm>
            <a:off x="5422392" y="4518213"/>
            <a:ext cx="4956048" cy="410403"/>
          </a:xfrm>
        </p:spPr>
        <p:txBody>
          <a:bodyPr/>
          <a:lstStyle/>
          <a:p>
            <a:r>
              <a:rPr lang="en-US" sz="1800" dirty="0">
                <a:latin typeface="Ink Free" panose="03080402000500000000" pitchFamily="66" charset="0"/>
              </a:rPr>
              <a:t>                                 </a:t>
            </a:r>
            <a:r>
              <a:rPr lang="en-US" sz="1800" dirty="0">
                <a:latin typeface="Ink Free" panose="03080402000500000000" pitchFamily="66" charset="0"/>
                <a:cs typeface="Courier New" panose="02070309020205020404" pitchFamily="49" charset="0"/>
              </a:rPr>
              <a:t>Manikesavareddy</a:t>
            </a:r>
          </a:p>
          <a:p>
            <a:r>
              <a:rPr lang="en-US" sz="1800" dirty="0">
                <a:latin typeface="Ink Free" panose="03080402000500000000" pitchFamily="66" charset="0"/>
                <a:cs typeface="Courier New" panose="02070309020205020404" pitchFamily="49" charset="0"/>
              </a:rPr>
              <a:t>                                  Satya Kanaka Durga</a:t>
            </a:r>
          </a:p>
          <a:p>
            <a:r>
              <a:rPr lang="en-US" sz="1800" dirty="0">
                <a:latin typeface="Ink Free" panose="03080402000500000000" pitchFamily="66" charset="0"/>
                <a:cs typeface="Courier New" panose="02070309020205020404" pitchFamily="49" charset="0"/>
              </a:rPr>
              <a:t>                                 </a:t>
            </a:r>
            <a:r>
              <a:rPr lang="en-US" sz="1800" dirty="0" err="1">
                <a:latin typeface="Ink Free" panose="03080402000500000000" pitchFamily="66" charset="0"/>
                <a:cs typeface="Courier New" panose="02070309020205020404" pitchFamily="49" charset="0"/>
              </a:rPr>
              <a:t>Manvitha</a:t>
            </a:r>
            <a:endParaRPr lang="en-US" sz="1800" dirty="0">
              <a:latin typeface="Ink Free" panose="03080402000500000000" pitchFamily="66" charset="0"/>
              <a:cs typeface="Courier New" panose="02070309020205020404" pitchFamily="49" charset="0"/>
            </a:endParaRPr>
          </a:p>
          <a:p>
            <a:r>
              <a:rPr lang="en-US" sz="1800" dirty="0">
                <a:latin typeface="Ink Free" panose="03080402000500000000" pitchFamily="66" charset="0"/>
                <a:cs typeface="Courier New" panose="02070309020205020404" pitchFamily="49" charset="0"/>
              </a:rPr>
              <a:t>                                 </a:t>
            </a:r>
            <a:r>
              <a:rPr lang="en-US" sz="1800" dirty="0" err="1">
                <a:latin typeface="Ink Free" panose="03080402000500000000" pitchFamily="66" charset="0"/>
                <a:cs typeface="Courier New" panose="02070309020205020404" pitchFamily="49" charset="0"/>
              </a:rPr>
              <a:t>Hima</a:t>
            </a:r>
            <a:r>
              <a:rPr lang="en-US" sz="1800" dirty="0">
                <a:latin typeface="Ink Free" panose="03080402000500000000" pitchFamily="66" charset="0"/>
                <a:cs typeface="Courier New" panose="02070309020205020404" pitchFamily="49" charset="0"/>
              </a:rPr>
              <a:t> Bindu</a:t>
            </a:r>
          </a:p>
          <a:p>
            <a:r>
              <a:rPr lang="en-US" sz="1800" dirty="0">
                <a:latin typeface="Ink Free" panose="03080402000500000000" pitchFamily="66" charset="0"/>
                <a:cs typeface="Courier New" panose="02070309020205020404" pitchFamily="49" charset="0"/>
              </a:rPr>
              <a:t>                                 Sujan Kumar Das</a:t>
            </a:r>
          </a:p>
          <a:p>
            <a:r>
              <a:rPr lang="en-US" sz="1800" dirty="0">
                <a:latin typeface="Ink Free" panose="03080402000500000000" pitchFamily="66" charset="0"/>
                <a:cs typeface="Courier New" panose="02070309020205020404" pitchFamily="49" charset="0"/>
              </a:rPr>
              <a:t>                                  Kiran Sai</a:t>
            </a:r>
          </a:p>
        </p:txBody>
      </p:sp>
      <p:pic>
        <p:nvPicPr>
          <p:cNvPr id="7" name="Picture Placeholder 6">
            <a:extLst>
              <a:ext uri="{FF2B5EF4-FFF2-40B4-BE49-F238E27FC236}">
                <a16:creationId xmlns:a16="http://schemas.microsoft.com/office/drawing/2014/main" id="{B2C98221-89DD-EEA0-C4D6-DC93C6FB2E71}"/>
              </a:ext>
            </a:extLst>
          </p:cNvPr>
          <p:cNvPicPr>
            <a:picLocks noGrp="1" noChangeAspect="1"/>
          </p:cNvPicPr>
          <p:nvPr>
            <p:ph type="pic" sz="quarter" idx="10"/>
          </p:nvPr>
        </p:nvPicPr>
        <p:blipFill>
          <a:blip r:embed="rId2"/>
          <a:srcRect l="13035" r="13035"/>
          <a:stretch>
            <a:fillRect/>
          </a:stretch>
        </p:blipFill>
        <p:spPr/>
      </p:pic>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9E3B-6E45-6FC5-C5CB-D66ED0F954FC}"/>
              </a:ext>
            </a:extLst>
          </p:cNvPr>
          <p:cNvSpPr>
            <a:spLocks noGrp="1"/>
          </p:cNvSpPr>
          <p:nvPr>
            <p:ph type="title"/>
          </p:nvPr>
        </p:nvSpPr>
        <p:spPr/>
        <p:txBody>
          <a:bodyPr/>
          <a:lstStyle/>
          <a:p>
            <a:r>
              <a:rPr lang="en-IN" dirty="0"/>
              <a:t>Results</a:t>
            </a:r>
          </a:p>
        </p:txBody>
      </p:sp>
      <p:pic>
        <p:nvPicPr>
          <p:cNvPr id="7" name="Content Placeholder 6">
            <a:extLst>
              <a:ext uri="{FF2B5EF4-FFF2-40B4-BE49-F238E27FC236}">
                <a16:creationId xmlns:a16="http://schemas.microsoft.com/office/drawing/2014/main" id="{35CE5A83-8FA8-094D-0476-68FF5BF214EC}"/>
              </a:ext>
            </a:extLst>
          </p:cNvPr>
          <p:cNvPicPr>
            <a:picLocks noGrp="1" noChangeAspect="1"/>
          </p:cNvPicPr>
          <p:nvPr>
            <p:ph idx="1"/>
          </p:nvPr>
        </p:nvPicPr>
        <p:blipFill>
          <a:blip r:embed="rId2"/>
          <a:stretch>
            <a:fillRect/>
          </a:stretch>
        </p:blipFill>
        <p:spPr>
          <a:xfrm>
            <a:off x="4978587" y="950259"/>
            <a:ext cx="6388660" cy="4580965"/>
          </a:xfrm>
        </p:spPr>
      </p:pic>
      <p:sp>
        <p:nvSpPr>
          <p:cNvPr id="4" name="Footer Placeholder 3">
            <a:extLst>
              <a:ext uri="{FF2B5EF4-FFF2-40B4-BE49-F238E27FC236}">
                <a16:creationId xmlns:a16="http://schemas.microsoft.com/office/drawing/2014/main" id="{86D7DE94-6D91-A0FC-AB74-830BAFD798C7}"/>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7A8FE426-7062-BEFF-A958-09D81108BB73}"/>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72312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6254496" y="376518"/>
            <a:ext cx="5212080" cy="1326776"/>
          </a:xfrm>
        </p:spPr>
        <p:txBody>
          <a:bodyPr/>
          <a:lstStyle/>
          <a:p>
            <a:r>
              <a:rPr lang="en-US" sz="7200" dirty="0">
                <a:solidFill>
                  <a:schemeClr val="accent1"/>
                </a:solidFill>
              </a:rPr>
              <a:t>Conclusion</a:t>
            </a:r>
            <a:endParaRPr lang="en-US" dirty="0"/>
          </a:p>
        </p:txBody>
      </p:sp>
      <p:sp>
        <p:nvSpPr>
          <p:cNvPr id="5" name="Footer Placeholder 4">
            <a:extLst>
              <a:ext uri="{FF2B5EF4-FFF2-40B4-BE49-F238E27FC236}">
                <a16:creationId xmlns:a16="http://schemas.microsoft.com/office/drawing/2014/main" id="{A588860B-13FA-7214-0C82-FEBFB910A7E5}"/>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6252971" y="1425642"/>
            <a:ext cx="4956048" cy="5055840"/>
          </a:xfrm>
        </p:spPr>
        <p:txBody>
          <a:bodyPr/>
          <a:lstStyle/>
          <a:p>
            <a:r>
              <a:rPr lang="en-US" dirty="0"/>
              <a:t>In conclusion, a book recommendation system is a valuable tool for both readers and publishers. For readers, a book recommendation system offers convenience and efficiency by presenting tailored suggestions that align with their reading tastes. It saves time and effort that would otherwise be spent browsing through countless options, increasing the likelihood of finding books that resonate with their interests. Additionally, these systems can introduce readers to new genres, authors, or topics they may not have considered before, broadening their reading horizons.</a:t>
            </a:r>
          </a:p>
        </p:txBody>
      </p:sp>
      <p:pic>
        <p:nvPicPr>
          <p:cNvPr id="13" name="Picture Placeholder 12">
            <a:extLst>
              <a:ext uri="{FF2B5EF4-FFF2-40B4-BE49-F238E27FC236}">
                <a16:creationId xmlns:a16="http://schemas.microsoft.com/office/drawing/2014/main" id="{F707CE09-B942-B32A-ADE7-203FF3B81A59}"/>
              </a:ext>
            </a:extLst>
          </p:cNvPr>
          <p:cNvPicPr>
            <a:picLocks noGrp="1" noChangeAspect="1"/>
          </p:cNvPicPr>
          <p:nvPr>
            <p:ph type="pic" sz="quarter" idx="13"/>
          </p:nvPr>
        </p:nvPicPr>
        <p:blipFill>
          <a:blip r:embed="rId2"/>
          <a:srcRect l="19204" r="19204"/>
          <a:stretch>
            <a:fillRect/>
          </a:stretch>
        </p:blipFill>
        <p:spPr>
          <a:prstGeom prst="rect">
            <a:avLst/>
          </a:prstGeom>
        </p:spPr>
      </p:pic>
    </p:spTree>
    <p:extLst>
      <p:ext uri="{BB962C8B-B14F-4D97-AF65-F5344CB8AC3E}">
        <p14:creationId xmlns:p14="http://schemas.microsoft.com/office/powerpoint/2010/main" val="139732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A0E8A902-FAEB-9B3A-5376-B110218E09A4}"/>
              </a:ext>
            </a:extLst>
          </p:cNvPr>
          <p:cNvSpPr>
            <a:spLocks noGrp="1"/>
          </p:cNvSpPr>
          <p:nvPr>
            <p:ph idx="1"/>
          </p:nvPr>
        </p:nvSpPr>
        <p:spPr/>
        <p:txBody>
          <a:bodyPr/>
          <a:lstStyle/>
          <a:p>
            <a:endParaRPr lang="en-US" dirty="0"/>
          </a:p>
        </p:txBody>
      </p:sp>
      <p:pic>
        <p:nvPicPr>
          <p:cNvPr id="7" name="Picture Placeholder 12" descr="Silhouette of person boarding train">
            <a:extLst>
              <a:ext uri="{FF2B5EF4-FFF2-40B4-BE49-F238E27FC236}">
                <a16:creationId xmlns:a16="http://schemas.microsoft.com/office/drawing/2014/main" id="{75F29EA4-F5D1-50B3-B9B3-E5758406884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19351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614799" y="503243"/>
            <a:ext cx="3922776" cy="1595718"/>
          </a:xfrm>
        </p:spPr>
        <p:txBody>
          <a:bodyPr/>
          <a:lstStyle/>
          <a:p>
            <a:r>
              <a:rPr lang="en-US" dirty="0"/>
              <a:t>Agenda</a:t>
            </a:r>
          </a:p>
        </p:txBody>
      </p:sp>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p:txBody>
          <a:bodyPr/>
          <a:lstStyle/>
          <a:p>
            <a:endParaRPr lang="en-US" dirty="0"/>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722376" y="2679192"/>
            <a:ext cx="4082706" cy="2944368"/>
          </a:xfrm>
        </p:spPr>
        <p:txBody>
          <a:bodyPr/>
          <a:lstStyle/>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Introduction</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Problem statement</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Data</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Collaborative filtering</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Visualization of data</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Results</a:t>
            </a:r>
          </a:p>
          <a:p>
            <a:pPr marL="457200" indent="-457200">
              <a:lnSpc>
                <a:spcPct val="100000"/>
              </a:lnSpc>
              <a:buFont typeface="Wingdings" panose="05000000000000000000" pitchFamily="2" charset="2"/>
              <a:buChar char="Ø"/>
            </a:pPr>
            <a:r>
              <a:rPr lang="en-US" dirty="0">
                <a:solidFill>
                  <a:schemeClr val="accent5"/>
                </a:solidFill>
                <a:latin typeface="Californian FB" panose="0207040306080B030204" pitchFamily="18" charset="77"/>
                <a:cs typeface="Calibri"/>
              </a:rPr>
              <a:t>Conclusion</a:t>
            </a:r>
          </a:p>
        </p:txBody>
      </p:sp>
      <p:pic>
        <p:nvPicPr>
          <p:cNvPr id="9" name="Picture Placeholder 8">
            <a:extLst>
              <a:ext uri="{FF2B5EF4-FFF2-40B4-BE49-F238E27FC236}">
                <a16:creationId xmlns:a16="http://schemas.microsoft.com/office/drawing/2014/main" id="{0CAB233E-ED0E-68B3-DBCB-E46CE7C9D9B9}"/>
              </a:ext>
            </a:extLst>
          </p:cNvPr>
          <p:cNvPicPr>
            <a:picLocks noGrp="1" noChangeAspect="1"/>
          </p:cNvPicPr>
          <p:nvPr>
            <p:ph type="pic" sz="quarter" idx="13"/>
          </p:nvPr>
        </p:nvPicPr>
        <p:blipFill>
          <a:blip r:embed="rId2"/>
          <a:srcRect l="9833" r="9833"/>
          <a:stretch>
            <a:fillRect/>
          </a:stretch>
        </p:blipFill>
        <p:spPr>
          <a:xfrm>
            <a:off x="5091954" y="996950"/>
            <a:ext cx="6705116" cy="5029200"/>
          </a:xfrm>
        </p:spPr>
      </p:pic>
    </p:spTree>
    <p:extLst>
      <p:ext uri="{BB962C8B-B14F-4D97-AF65-F5344CB8AC3E}">
        <p14:creationId xmlns:p14="http://schemas.microsoft.com/office/powerpoint/2010/main" val="369055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p:txBody>
          <a:bodyPr/>
          <a:lstStyle/>
          <a:p>
            <a:r>
              <a:rPr lang="en-US" sz="2000" b="0" i="0" dirty="0">
                <a:effectLst/>
                <a:latin typeface="Google Sans"/>
              </a:rPr>
              <a:t>A recommendation system (or recommender system) is a class of machine learning that uses data to help predict, narrow down, and find what people are looking for among an exponentially growing number of options.</a:t>
            </a:r>
            <a:endParaRPr lang="en-US" sz="2000" dirty="0"/>
          </a:p>
        </p:txBody>
      </p:sp>
      <p:pic>
        <p:nvPicPr>
          <p:cNvPr id="9" name="Picture Placeholder 8">
            <a:extLst>
              <a:ext uri="{FF2B5EF4-FFF2-40B4-BE49-F238E27FC236}">
                <a16:creationId xmlns:a16="http://schemas.microsoft.com/office/drawing/2014/main" id="{CA39B00A-51F7-476C-8775-3F1AD0CBEEDC}"/>
              </a:ext>
            </a:extLst>
          </p:cNvPr>
          <p:cNvPicPr>
            <a:picLocks noGrp="1" noChangeAspect="1"/>
          </p:cNvPicPr>
          <p:nvPr>
            <p:ph type="pic" sz="quarter" idx="13"/>
          </p:nvPr>
        </p:nvPicPr>
        <p:blipFill rotWithShape="1">
          <a:blip r:embed="rId2"/>
          <a:srcRect l="22283" r="22283"/>
          <a:stretch/>
        </p:blipFill>
        <p:spPr/>
      </p:pic>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79819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8D08-2CCC-612C-0D59-9ED188B609EF}"/>
              </a:ext>
            </a:extLst>
          </p:cNvPr>
          <p:cNvSpPr>
            <a:spLocks noGrp="1"/>
          </p:cNvSpPr>
          <p:nvPr>
            <p:ph type="title"/>
          </p:nvPr>
        </p:nvSpPr>
        <p:spPr>
          <a:xfrm>
            <a:off x="6254496" y="1219200"/>
            <a:ext cx="5212080" cy="2497184"/>
          </a:xfrm>
        </p:spPr>
        <p:txBody>
          <a:bodyPr/>
          <a:lstStyle/>
          <a:p>
            <a:pPr algn="ctr"/>
            <a:r>
              <a:rPr lang="en-IN" dirty="0"/>
              <a:t>Data</a:t>
            </a:r>
          </a:p>
        </p:txBody>
      </p:sp>
      <p:pic>
        <p:nvPicPr>
          <p:cNvPr id="10" name="Picture Placeholder 9">
            <a:extLst>
              <a:ext uri="{FF2B5EF4-FFF2-40B4-BE49-F238E27FC236}">
                <a16:creationId xmlns:a16="http://schemas.microsoft.com/office/drawing/2014/main" id="{AE02F3F4-2327-9E7E-FB49-D39B49BB8461}"/>
              </a:ext>
            </a:extLst>
          </p:cNvPr>
          <p:cNvPicPr>
            <a:picLocks noGrp="1" noChangeAspect="1"/>
          </p:cNvPicPr>
          <p:nvPr>
            <p:ph type="pic" sz="quarter" idx="13"/>
          </p:nvPr>
        </p:nvPicPr>
        <p:blipFill>
          <a:blip r:embed="rId2"/>
          <a:srcRect l="24131" r="24131"/>
          <a:stretch>
            <a:fillRect/>
          </a:stretch>
        </p:blipFill>
        <p:spPr>
          <a:xfrm>
            <a:off x="393192" y="996696"/>
            <a:ext cx="4878055" cy="502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Footer Placeholder 4">
            <a:extLst>
              <a:ext uri="{FF2B5EF4-FFF2-40B4-BE49-F238E27FC236}">
                <a16:creationId xmlns:a16="http://schemas.microsoft.com/office/drawing/2014/main" id="{7903898D-7DD4-EEA3-F6A8-C527DDCFD325}"/>
              </a:ext>
            </a:extLst>
          </p:cNvPr>
          <p:cNvSpPr>
            <a:spLocks noGrp="1"/>
          </p:cNvSpPr>
          <p:nvPr>
            <p:ph type="ftr" sz="quarter" idx="3"/>
          </p:nvPr>
        </p:nvSpPr>
        <p:spPr/>
        <p:txBody>
          <a:bodyPr/>
          <a:lstStyle/>
          <a:p>
            <a:endParaRPr lang="en-US" dirty="0"/>
          </a:p>
        </p:txBody>
      </p:sp>
      <p:sp>
        <p:nvSpPr>
          <p:cNvPr id="7" name="Rectangle 1">
            <a:extLst>
              <a:ext uri="{FF2B5EF4-FFF2-40B4-BE49-F238E27FC236}">
                <a16:creationId xmlns:a16="http://schemas.microsoft.com/office/drawing/2014/main" id="{E7AD64E5-71BD-657A-6F69-37B9A5505809}"/>
              </a:ext>
            </a:extLst>
          </p:cNvPr>
          <p:cNvSpPr>
            <a:spLocks noGrp="1" noChangeArrowheads="1"/>
          </p:cNvSpPr>
          <p:nvPr>
            <p:ph idx="1"/>
          </p:nvPr>
        </p:nvSpPr>
        <p:spPr bwMode="auto">
          <a:xfrm>
            <a:off x="5165577" y="3844712"/>
            <a:ext cx="684225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285750" marR="0" lvl="0" indent="-285750" algn="ctr"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Roboto Mono" panose="00000009000000000000" pitchFamily="49" charset="0"/>
              </a:rPr>
              <a:t>Books dataset has 271360 rows and 8 columns</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effectLst/>
              </a:rPr>
              <a:t>Ratings dataset has 1149780 rows and 3 columns </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lang="en-US" altLang="en-US" sz="1800" dirty="0"/>
              <a:t>Users dataset has 278858 rows and 3 columns</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7B312395-51E9-B02D-F95A-54BCE4942EBA}"/>
              </a:ext>
            </a:extLst>
          </p:cNvPr>
          <p:cNvSpPr>
            <a:spLocks noChangeArrowheads="1"/>
          </p:cNvSpPr>
          <p:nvPr/>
        </p:nvSpPr>
        <p:spPr bwMode="auto">
          <a:xfrm>
            <a:off x="0" y="167044"/>
            <a:ext cx="20550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836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2EC5D-BECA-0B13-989B-1F22DAC8405F}"/>
              </a:ext>
            </a:extLst>
          </p:cNvPr>
          <p:cNvSpPr>
            <a:spLocks noGrp="1"/>
          </p:cNvSpPr>
          <p:nvPr>
            <p:ph type="ctrTitle"/>
          </p:nvPr>
        </p:nvSpPr>
        <p:spPr>
          <a:xfrm>
            <a:off x="3711388" y="1058911"/>
            <a:ext cx="7846628" cy="2838226"/>
          </a:xfrm>
        </p:spPr>
        <p:txBody>
          <a:bodyPr/>
          <a:lstStyle/>
          <a:p>
            <a:r>
              <a:rPr lang="en-IN" sz="5400" dirty="0">
                <a:solidFill>
                  <a:schemeClr val="accent1"/>
                </a:solidFill>
              </a:rPr>
              <a:t>Problem statement</a:t>
            </a:r>
            <a:br>
              <a:rPr lang="en-IN" sz="5400" dirty="0">
                <a:solidFill>
                  <a:schemeClr val="accent1"/>
                </a:solidFill>
              </a:rPr>
            </a:br>
            <a:br>
              <a:rPr lang="en-IN" sz="5400" dirty="0">
                <a:solidFill>
                  <a:schemeClr val="accent1"/>
                </a:solidFill>
              </a:rPr>
            </a:br>
            <a:br>
              <a:rPr lang="en-IN" sz="5400" dirty="0">
                <a:solidFill>
                  <a:schemeClr val="accent1"/>
                </a:solidFill>
              </a:rPr>
            </a:br>
            <a:r>
              <a:rPr lang="en-IN" sz="3600" dirty="0"/>
              <a:t>Book recommendation system</a:t>
            </a:r>
          </a:p>
        </p:txBody>
      </p:sp>
      <p:sp>
        <p:nvSpPr>
          <p:cNvPr id="4" name="Subtitle 3">
            <a:extLst>
              <a:ext uri="{FF2B5EF4-FFF2-40B4-BE49-F238E27FC236}">
                <a16:creationId xmlns:a16="http://schemas.microsoft.com/office/drawing/2014/main" id="{51604CC5-0316-1EA7-0E58-0BE524F12945}"/>
              </a:ext>
            </a:extLst>
          </p:cNvPr>
          <p:cNvSpPr>
            <a:spLocks noGrp="1"/>
          </p:cNvSpPr>
          <p:nvPr>
            <p:ph type="subTitle" idx="1"/>
          </p:nvPr>
        </p:nvSpPr>
        <p:spPr>
          <a:xfrm>
            <a:off x="3711388" y="3428999"/>
            <a:ext cx="6667052" cy="2505635"/>
          </a:xfrm>
        </p:spPr>
        <p:txBody>
          <a:bodyPr/>
          <a:lstStyle/>
          <a:p>
            <a:r>
              <a:rPr lang="en-US" sz="2400" dirty="0">
                <a:solidFill>
                  <a:schemeClr val="bg1"/>
                </a:solidFill>
              </a:rPr>
              <a:t>A book recommendation system is a type of recommendation system where we have to recommend similar books to the reader based on his interest</a:t>
            </a:r>
            <a:endParaRPr lang="en-IN" sz="2400" dirty="0">
              <a:solidFill>
                <a:schemeClr val="bg1"/>
              </a:solidFill>
            </a:endParaRPr>
          </a:p>
        </p:txBody>
      </p:sp>
    </p:spTree>
    <p:extLst>
      <p:ext uri="{BB962C8B-B14F-4D97-AF65-F5344CB8AC3E}">
        <p14:creationId xmlns:p14="http://schemas.microsoft.com/office/powerpoint/2010/main" val="1584131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23C0-6EB0-46D9-3E98-05A517E10C76}"/>
              </a:ext>
            </a:extLst>
          </p:cNvPr>
          <p:cNvSpPr>
            <a:spLocks noGrp="1"/>
          </p:cNvSpPr>
          <p:nvPr>
            <p:ph type="title"/>
          </p:nvPr>
        </p:nvSpPr>
        <p:spPr>
          <a:xfrm>
            <a:off x="722376" y="1219200"/>
            <a:ext cx="5815584" cy="1459992"/>
          </a:xfrm>
        </p:spPr>
        <p:txBody>
          <a:bodyPr>
            <a:normAutofit fontScale="90000"/>
          </a:bodyPr>
          <a:lstStyle/>
          <a:p>
            <a:r>
              <a:rPr lang="en-US" sz="2200" dirty="0">
                <a:solidFill>
                  <a:schemeClr val="bg1"/>
                </a:solidFill>
              </a:rPr>
              <a:t>Collaborative Filtering recommends items based on similarity measures between users and/or items. The basic assumption behind the algorithm is that users with similar interests have common preferences.</a:t>
            </a:r>
            <a:endParaRPr lang="en-US" sz="4800" dirty="0">
              <a:solidFill>
                <a:schemeClr val="bg1"/>
              </a:solidFill>
            </a:endParaRPr>
          </a:p>
        </p:txBody>
      </p:sp>
      <p:sp>
        <p:nvSpPr>
          <p:cNvPr id="4" name="Footer Placeholder 3">
            <a:extLst>
              <a:ext uri="{FF2B5EF4-FFF2-40B4-BE49-F238E27FC236}">
                <a16:creationId xmlns:a16="http://schemas.microsoft.com/office/drawing/2014/main" id="{6CB7C410-82C2-F3CF-32AB-1F632DE7D91E}"/>
              </a:ext>
            </a:extLst>
          </p:cNvPr>
          <p:cNvSpPr>
            <a:spLocks noGrp="1"/>
          </p:cNvSpPr>
          <p:nvPr>
            <p:ph type="ftr" sz="quarter" idx="3"/>
          </p:nvPr>
        </p:nvSpPr>
        <p:spPr>
          <a:xfrm>
            <a:off x="723900" y="503243"/>
            <a:ext cx="3924300" cy="563557"/>
          </a:xfrm>
        </p:spPr>
        <p:txBody>
          <a:bodyPr/>
          <a:lstStyle/>
          <a:p>
            <a:r>
              <a:rPr lang="en-US" sz="2400" dirty="0">
                <a:solidFill>
                  <a:schemeClr val="accent1"/>
                </a:solidFill>
              </a:rPr>
              <a:t>Collaborative Filtering</a:t>
            </a:r>
          </a:p>
        </p:txBody>
      </p:sp>
      <p:sp>
        <p:nvSpPr>
          <p:cNvPr id="5" name="Slide Number Placeholder 4">
            <a:extLst>
              <a:ext uri="{FF2B5EF4-FFF2-40B4-BE49-F238E27FC236}">
                <a16:creationId xmlns:a16="http://schemas.microsoft.com/office/drawing/2014/main" id="{691EEF07-085F-5F26-1843-1E7801916960}"/>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6" name="Text Placeholder 5">
            <a:extLst>
              <a:ext uri="{FF2B5EF4-FFF2-40B4-BE49-F238E27FC236}">
                <a16:creationId xmlns:a16="http://schemas.microsoft.com/office/drawing/2014/main" id="{E9A0914B-6F3B-32CB-7C79-31B77413973C}"/>
              </a:ext>
            </a:extLst>
          </p:cNvPr>
          <p:cNvSpPr>
            <a:spLocks noGrp="1"/>
          </p:cNvSpPr>
          <p:nvPr>
            <p:ph type="body" sz="quarter" idx="10"/>
          </p:nvPr>
        </p:nvSpPr>
        <p:spPr/>
        <p:txBody>
          <a:bodyPr/>
          <a:lstStyle/>
          <a:p>
            <a:pPr marL="0" indent="0">
              <a:lnSpc>
                <a:spcPct val="100000"/>
              </a:lnSpc>
              <a:buFont typeface="Arial" panose="020B0604020202020204" pitchFamily="34" charset="0"/>
              <a:buNone/>
            </a:pPr>
            <a:r>
              <a:rPr lang="en-US" sz="2400" dirty="0">
                <a:solidFill>
                  <a:schemeClr val="accent2"/>
                </a:solidFill>
                <a:latin typeface="Californian FB" panose="0207040306080B030204" pitchFamily="18" charset="77"/>
                <a:cs typeface="Calibri"/>
              </a:rPr>
              <a:t>User-based collaborative filtering:</a:t>
            </a:r>
          </a:p>
        </p:txBody>
      </p:sp>
      <p:sp>
        <p:nvSpPr>
          <p:cNvPr id="7" name="Text Placeholder 6">
            <a:extLst>
              <a:ext uri="{FF2B5EF4-FFF2-40B4-BE49-F238E27FC236}">
                <a16:creationId xmlns:a16="http://schemas.microsoft.com/office/drawing/2014/main" id="{FCE185F8-E80B-D77E-5B0C-343CAE0FE995}"/>
              </a:ext>
            </a:extLst>
          </p:cNvPr>
          <p:cNvSpPr>
            <a:spLocks noGrp="1"/>
          </p:cNvSpPr>
          <p:nvPr>
            <p:ph type="body" sz="quarter" idx="11"/>
          </p:nvPr>
        </p:nvSpPr>
        <p:spPr/>
        <p:txBody>
          <a:bodyPr/>
          <a:lstStyle/>
          <a:p>
            <a:pPr marL="0" indent="0">
              <a:lnSpc>
                <a:spcPct val="100000"/>
              </a:lnSpc>
              <a:buFont typeface="Arial" panose="020B0604020202020204" pitchFamily="34" charset="0"/>
              <a:buNone/>
            </a:pPr>
            <a:r>
              <a:rPr lang="en-US" sz="2400" dirty="0">
                <a:solidFill>
                  <a:schemeClr val="accent2"/>
                </a:solidFill>
                <a:latin typeface="Californian FB" panose="0207040306080B030204" pitchFamily="18" charset="77"/>
                <a:cs typeface="Calibri"/>
              </a:rPr>
              <a:t>Item-based collaborative filtering:</a:t>
            </a:r>
          </a:p>
        </p:txBody>
      </p:sp>
      <p:sp>
        <p:nvSpPr>
          <p:cNvPr id="8" name="Text Placeholder 7">
            <a:extLst>
              <a:ext uri="{FF2B5EF4-FFF2-40B4-BE49-F238E27FC236}">
                <a16:creationId xmlns:a16="http://schemas.microsoft.com/office/drawing/2014/main" id="{BADD57AD-F5AD-E2F7-698D-A3C03435C458}"/>
              </a:ext>
            </a:extLst>
          </p:cNvPr>
          <p:cNvSpPr>
            <a:spLocks noGrp="1"/>
          </p:cNvSpPr>
          <p:nvPr>
            <p:ph type="body" sz="quarter" idx="15"/>
          </p:nvPr>
        </p:nvSpPr>
        <p:spPr>
          <a:xfrm>
            <a:off x="722376" y="3890682"/>
            <a:ext cx="2825496" cy="2144358"/>
          </a:xfrm>
        </p:spPr>
        <p:txBody>
          <a:bodyPr/>
          <a:lstStyle/>
          <a:p>
            <a:pPr marL="0" indent="0">
              <a:lnSpc>
                <a:spcPct val="100000"/>
              </a:lnSpc>
              <a:buNone/>
            </a:pPr>
            <a:r>
              <a:rPr lang="en-US" dirty="0">
                <a:ea typeface="+mn-lt"/>
                <a:cs typeface="+mn-lt"/>
              </a:rPr>
              <a:t>This approach identifies similar users based on their past behavior and generates recommendations for a target user based on what similar users have liked or interacted with.</a:t>
            </a:r>
            <a:endParaRPr lang="en-US" dirty="0"/>
          </a:p>
        </p:txBody>
      </p:sp>
      <p:sp>
        <p:nvSpPr>
          <p:cNvPr id="9" name="Text Placeholder 8">
            <a:extLst>
              <a:ext uri="{FF2B5EF4-FFF2-40B4-BE49-F238E27FC236}">
                <a16:creationId xmlns:a16="http://schemas.microsoft.com/office/drawing/2014/main" id="{0D269845-10C4-AEF4-35DC-16C561B5C9C4}"/>
              </a:ext>
            </a:extLst>
          </p:cNvPr>
          <p:cNvSpPr>
            <a:spLocks noGrp="1"/>
          </p:cNvSpPr>
          <p:nvPr>
            <p:ph type="body" sz="quarter" idx="16"/>
          </p:nvPr>
        </p:nvSpPr>
        <p:spPr>
          <a:xfrm>
            <a:off x="3792071" y="3890680"/>
            <a:ext cx="2745889" cy="2144359"/>
          </a:xfrm>
        </p:spPr>
        <p:txBody>
          <a:bodyPr/>
          <a:lstStyle/>
          <a:p>
            <a:pPr marL="0" indent="0">
              <a:lnSpc>
                <a:spcPct val="100000"/>
              </a:lnSpc>
              <a:buNone/>
            </a:pPr>
            <a:r>
              <a:rPr lang="en-US" sz="1600" dirty="0">
                <a:ea typeface="+mn-lt"/>
                <a:cs typeface="+mn-lt"/>
              </a:rPr>
              <a:t>This approach identifies similar items based on users' past behavior and generates recommendations by suggesting items similar to the ones a user has already shown interest in.</a:t>
            </a:r>
            <a:endParaRPr lang="en-US" dirty="0"/>
          </a:p>
        </p:txBody>
      </p:sp>
      <p:pic>
        <p:nvPicPr>
          <p:cNvPr id="13" name="Picture Placeholder 12">
            <a:extLst>
              <a:ext uri="{FF2B5EF4-FFF2-40B4-BE49-F238E27FC236}">
                <a16:creationId xmlns:a16="http://schemas.microsoft.com/office/drawing/2014/main" id="{3AAC557F-A0F5-F8B5-3D9E-710826E5DD7C}"/>
              </a:ext>
            </a:extLst>
          </p:cNvPr>
          <p:cNvPicPr>
            <a:picLocks noGrp="1" noChangeAspect="1"/>
          </p:cNvPicPr>
          <p:nvPr>
            <p:ph type="pic" sz="quarter" idx="13"/>
          </p:nvPr>
        </p:nvPicPr>
        <p:blipFill rotWithShape="1">
          <a:blip r:embed="rId2"/>
          <a:srcRect l="1788" r="-300"/>
          <a:stretch/>
        </p:blipFill>
        <p:spPr>
          <a:xfrm>
            <a:off x="6382871" y="822961"/>
            <a:ext cx="5486400" cy="5203189"/>
          </a:xfrm>
        </p:spPr>
      </p:pic>
    </p:spTree>
    <p:extLst>
      <p:ext uri="{BB962C8B-B14F-4D97-AF65-F5344CB8AC3E}">
        <p14:creationId xmlns:p14="http://schemas.microsoft.com/office/powerpoint/2010/main" val="88901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p:txBody>
          <a:bodyPr/>
          <a:lstStyle/>
          <a:p>
            <a:r>
              <a:rPr lang="en-US" sz="6600" dirty="0"/>
              <a:t>Visualization</a:t>
            </a:r>
          </a:p>
        </p:txBody>
      </p:sp>
      <p:sp>
        <p:nvSpPr>
          <p:cNvPr id="5" name="Footer Placeholder 4">
            <a:extLst>
              <a:ext uri="{FF2B5EF4-FFF2-40B4-BE49-F238E27FC236}">
                <a16:creationId xmlns:a16="http://schemas.microsoft.com/office/drawing/2014/main" id="{2DE3C956-B8F7-EE5F-DFA0-0B1852E28F88}"/>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8" name="Content Placeholder 7">
            <a:extLst>
              <a:ext uri="{FF2B5EF4-FFF2-40B4-BE49-F238E27FC236}">
                <a16:creationId xmlns:a16="http://schemas.microsoft.com/office/drawing/2014/main" id="{79A62BCA-034A-E79C-1A59-095FC1449751}"/>
              </a:ext>
            </a:extLst>
          </p:cNvPr>
          <p:cNvPicPr>
            <a:picLocks noGrp="1" noChangeAspect="1"/>
          </p:cNvPicPr>
          <p:nvPr>
            <p:ph idx="1"/>
          </p:nvPr>
        </p:nvPicPr>
        <p:blipFill rotWithShape="1">
          <a:blip r:embed="rId2"/>
          <a:srcRect l="1782" r="1618"/>
          <a:stretch/>
        </p:blipFill>
        <p:spPr>
          <a:xfrm>
            <a:off x="6194612" y="503244"/>
            <a:ext cx="5351929" cy="2679228"/>
          </a:xfrm>
        </p:spPr>
      </p:pic>
      <p:pic>
        <p:nvPicPr>
          <p:cNvPr id="13" name="Picture 12">
            <a:extLst>
              <a:ext uri="{FF2B5EF4-FFF2-40B4-BE49-F238E27FC236}">
                <a16:creationId xmlns:a16="http://schemas.microsoft.com/office/drawing/2014/main" id="{8A72BFB6-904E-50A3-A3E1-C99D189E777A}"/>
              </a:ext>
            </a:extLst>
          </p:cNvPr>
          <p:cNvPicPr>
            <a:picLocks noChangeAspect="1"/>
          </p:cNvPicPr>
          <p:nvPr/>
        </p:nvPicPr>
        <p:blipFill rotWithShape="1">
          <a:blip r:embed="rId3"/>
          <a:srcRect l="1757" t="1098" r="1757"/>
          <a:stretch/>
        </p:blipFill>
        <p:spPr>
          <a:xfrm>
            <a:off x="6194612" y="3514164"/>
            <a:ext cx="5414682" cy="2931459"/>
          </a:xfrm>
          <a:prstGeom prst="rect">
            <a:avLst/>
          </a:prstGeom>
        </p:spPr>
      </p:pic>
    </p:spTree>
    <p:extLst>
      <p:ext uri="{BB962C8B-B14F-4D97-AF65-F5344CB8AC3E}">
        <p14:creationId xmlns:p14="http://schemas.microsoft.com/office/powerpoint/2010/main" val="175742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1217-516B-CBE7-7F2A-9CE17B008A72}"/>
              </a:ext>
            </a:extLst>
          </p:cNvPr>
          <p:cNvSpPr>
            <a:spLocks noGrp="1"/>
          </p:cNvSpPr>
          <p:nvPr>
            <p:ph type="title"/>
          </p:nvPr>
        </p:nvSpPr>
        <p:spPr>
          <a:xfrm>
            <a:off x="722376" y="1801368"/>
            <a:ext cx="2486989" cy="3255264"/>
          </a:xfrm>
        </p:spPr>
        <p:txBody>
          <a:bodyPr/>
          <a:lstStyle/>
          <a:p>
            <a:endParaRPr lang="en-IN" dirty="0"/>
          </a:p>
        </p:txBody>
      </p:sp>
      <p:sp>
        <p:nvSpPr>
          <p:cNvPr id="4" name="Footer Placeholder 3">
            <a:extLst>
              <a:ext uri="{FF2B5EF4-FFF2-40B4-BE49-F238E27FC236}">
                <a16:creationId xmlns:a16="http://schemas.microsoft.com/office/drawing/2014/main" id="{149F236E-A701-B399-B33D-DE88D47CC147}"/>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A7761ADD-3237-79B1-145D-FF5D60F47BDE}"/>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15" name="Content Placeholder 14">
            <a:extLst>
              <a:ext uri="{FF2B5EF4-FFF2-40B4-BE49-F238E27FC236}">
                <a16:creationId xmlns:a16="http://schemas.microsoft.com/office/drawing/2014/main" id="{E1ABA6F4-31C1-0A62-ED38-A8CFE6903698}"/>
              </a:ext>
            </a:extLst>
          </p:cNvPr>
          <p:cNvPicPr>
            <a:picLocks noGrp="1" noChangeAspect="1"/>
          </p:cNvPicPr>
          <p:nvPr>
            <p:ph idx="1"/>
          </p:nvPr>
        </p:nvPicPr>
        <p:blipFill>
          <a:blip r:embed="rId2"/>
          <a:stretch>
            <a:fillRect/>
          </a:stretch>
        </p:blipFill>
        <p:spPr>
          <a:xfrm>
            <a:off x="0" y="0"/>
            <a:ext cx="6687670" cy="3255264"/>
          </a:xfrm>
        </p:spPr>
      </p:pic>
      <p:pic>
        <p:nvPicPr>
          <p:cNvPr id="17" name="Picture 16">
            <a:extLst>
              <a:ext uri="{FF2B5EF4-FFF2-40B4-BE49-F238E27FC236}">
                <a16:creationId xmlns:a16="http://schemas.microsoft.com/office/drawing/2014/main" id="{0EAD1690-ED84-193E-2C53-208D2EECA585}"/>
              </a:ext>
            </a:extLst>
          </p:cNvPr>
          <p:cNvPicPr>
            <a:picLocks noChangeAspect="1"/>
          </p:cNvPicPr>
          <p:nvPr/>
        </p:nvPicPr>
        <p:blipFill rotWithShape="1">
          <a:blip r:embed="rId3"/>
          <a:srcRect b="10"/>
          <a:stretch/>
        </p:blipFill>
        <p:spPr>
          <a:xfrm>
            <a:off x="6420672" y="1"/>
            <a:ext cx="5771328" cy="3255264"/>
          </a:xfrm>
          <a:prstGeom prst="rect">
            <a:avLst/>
          </a:prstGeom>
        </p:spPr>
      </p:pic>
      <p:pic>
        <p:nvPicPr>
          <p:cNvPr id="19" name="Picture 18">
            <a:extLst>
              <a:ext uri="{FF2B5EF4-FFF2-40B4-BE49-F238E27FC236}">
                <a16:creationId xmlns:a16="http://schemas.microsoft.com/office/drawing/2014/main" id="{D8665675-30FB-8E58-CF0D-E8DAF7E0C772}"/>
              </a:ext>
            </a:extLst>
          </p:cNvPr>
          <p:cNvPicPr>
            <a:picLocks noChangeAspect="1"/>
          </p:cNvPicPr>
          <p:nvPr/>
        </p:nvPicPr>
        <p:blipFill>
          <a:blip r:embed="rId4"/>
          <a:stretch>
            <a:fillRect/>
          </a:stretch>
        </p:blipFill>
        <p:spPr>
          <a:xfrm>
            <a:off x="0" y="3255263"/>
            <a:ext cx="12192000" cy="3602736"/>
          </a:xfrm>
          <a:prstGeom prst="rect">
            <a:avLst/>
          </a:prstGeom>
        </p:spPr>
      </p:pic>
    </p:spTree>
    <p:extLst>
      <p:ext uri="{BB962C8B-B14F-4D97-AF65-F5344CB8AC3E}">
        <p14:creationId xmlns:p14="http://schemas.microsoft.com/office/powerpoint/2010/main" val="2837054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66C4-6AE6-42B1-3144-D7DFA6015D41}"/>
              </a:ext>
            </a:extLst>
          </p:cNvPr>
          <p:cNvSpPr>
            <a:spLocks noGrp="1"/>
          </p:cNvSpPr>
          <p:nvPr>
            <p:ph type="title"/>
          </p:nvPr>
        </p:nvSpPr>
        <p:spPr>
          <a:xfrm>
            <a:off x="722376" y="1801368"/>
            <a:ext cx="3924300" cy="3255264"/>
          </a:xfrm>
        </p:spPr>
        <p:txBody>
          <a:bodyPr/>
          <a:lstStyle/>
          <a:p>
            <a:r>
              <a:rPr lang="en-IN" dirty="0"/>
              <a:t>Results</a:t>
            </a:r>
          </a:p>
        </p:txBody>
      </p:sp>
      <p:pic>
        <p:nvPicPr>
          <p:cNvPr id="7" name="Content Placeholder 6">
            <a:extLst>
              <a:ext uri="{FF2B5EF4-FFF2-40B4-BE49-F238E27FC236}">
                <a16:creationId xmlns:a16="http://schemas.microsoft.com/office/drawing/2014/main" id="{A50E66A9-E3A6-8592-7B99-265BAE4358C7}"/>
              </a:ext>
            </a:extLst>
          </p:cNvPr>
          <p:cNvPicPr>
            <a:picLocks noGrp="1" noChangeAspect="1"/>
          </p:cNvPicPr>
          <p:nvPr>
            <p:ph idx="1"/>
          </p:nvPr>
        </p:nvPicPr>
        <p:blipFill>
          <a:blip r:embed="rId2"/>
          <a:stretch>
            <a:fillRect/>
          </a:stretch>
        </p:blipFill>
        <p:spPr>
          <a:xfrm>
            <a:off x="4527176" y="394040"/>
            <a:ext cx="7177771" cy="3034959"/>
          </a:xfrm>
        </p:spPr>
      </p:pic>
      <p:sp>
        <p:nvSpPr>
          <p:cNvPr id="4" name="Footer Placeholder 3">
            <a:extLst>
              <a:ext uri="{FF2B5EF4-FFF2-40B4-BE49-F238E27FC236}">
                <a16:creationId xmlns:a16="http://schemas.microsoft.com/office/drawing/2014/main" id="{B61C003F-2EB3-3C73-8282-C4C55CAE42BA}"/>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66D8C6D8-7F7D-586E-D5A7-BDAA582BA0F1}"/>
              </a:ext>
            </a:extLst>
          </p:cNvPr>
          <p:cNvSpPr>
            <a:spLocks noGrp="1"/>
          </p:cNvSpPr>
          <p:nvPr>
            <p:ph type="sldNum" sz="quarter" idx="4"/>
          </p:nvPr>
        </p:nvSpPr>
        <p:spPr/>
        <p:txBody>
          <a:bodyPr/>
          <a:lstStyle/>
          <a:p>
            <a:endParaRPr lang="en-US" dirty="0"/>
          </a:p>
        </p:txBody>
      </p:sp>
      <p:pic>
        <p:nvPicPr>
          <p:cNvPr id="9" name="Picture 8">
            <a:extLst>
              <a:ext uri="{FF2B5EF4-FFF2-40B4-BE49-F238E27FC236}">
                <a16:creationId xmlns:a16="http://schemas.microsoft.com/office/drawing/2014/main" id="{D115D438-E9B1-523A-5D2C-AB6D6A163292}"/>
              </a:ext>
            </a:extLst>
          </p:cNvPr>
          <p:cNvPicPr>
            <a:picLocks noChangeAspect="1"/>
          </p:cNvPicPr>
          <p:nvPr/>
        </p:nvPicPr>
        <p:blipFill>
          <a:blip r:embed="rId3"/>
          <a:stretch>
            <a:fillRect/>
          </a:stretch>
        </p:blipFill>
        <p:spPr>
          <a:xfrm>
            <a:off x="4527176" y="3480340"/>
            <a:ext cx="7177771" cy="2983620"/>
          </a:xfrm>
          <a:prstGeom prst="rect">
            <a:avLst/>
          </a:prstGeom>
        </p:spPr>
      </p:pic>
    </p:spTree>
    <p:extLst>
      <p:ext uri="{BB962C8B-B14F-4D97-AF65-F5344CB8AC3E}">
        <p14:creationId xmlns:p14="http://schemas.microsoft.com/office/powerpoint/2010/main" val="4237423656"/>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63A91F-B42D-4A8C-A531-939875CEC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70238E-DBC8-410E-B2B6-972C70AF238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138</TotalTime>
  <Words>332</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Algerian</vt:lpstr>
      <vt:lpstr>Arial</vt:lpstr>
      <vt:lpstr>Calibri</vt:lpstr>
      <vt:lpstr>Californian FB</vt:lpstr>
      <vt:lpstr>Google Sans</vt:lpstr>
      <vt:lpstr>Ink Free</vt:lpstr>
      <vt:lpstr>Roboto Mono</vt:lpstr>
      <vt:lpstr>Source Sans Pro</vt:lpstr>
      <vt:lpstr>Wingdings</vt:lpstr>
      <vt:lpstr>Office Theme</vt:lpstr>
      <vt:lpstr>Books recommendation system</vt:lpstr>
      <vt:lpstr>Agenda</vt:lpstr>
      <vt:lpstr>Introduction</vt:lpstr>
      <vt:lpstr>Data</vt:lpstr>
      <vt:lpstr>Problem statement   Book recommendation system</vt:lpstr>
      <vt:lpstr>Collaborative Filtering recommends items based on similarity measures between users and/or items. The basic assumption behind the algorithm is that users with similar interests have common preferences.</vt:lpstr>
      <vt:lpstr>Visualization</vt:lpstr>
      <vt:lpstr>PowerPoint Presentation</vt:lpstr>
      <vt:lpstr>Results</vt:lpstr>
      <vt:lpstr>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Books recommendation system</dc:title>
  <dc:creator>manikesavareddy</dc:creator>
  <cp:lastModifiedBy>manikesavareddy</cp:lastModifiedBy>
  <cp:revision>2</cp:revision>
  <dcterms:created xsi:type="dcterms:W3CDTF">2023-05-21T19:15:07Z</dcterms:created>
  <dcterms:modified xsi:type="dcterms:W3CDTF">2023-05-22T07:02:59Z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